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Lato"/>
      <p:regular r:id="rId61"/>
      <p:bold r:id="rId62"/>
      <p:italic r:id="rId63"/>
      <p:boldItalic r:id="rId64"/>
    </p:embeddedFont>
    <p:embeddedFont>
      <p:font typeface="Source Code Pro"/>
      <p:regular r:id="rId65"/>
      <p:bold r:id="rId66"/>
      <p:italic r:id="rId67"/>
      <p:boldItalic r:id="rId68"/>
    </p:embeddedFont>
    <p:embeddedFont>
      <p:font typeface="Titillium Web"/>
      <p:regular r:id="rId69"/>
      <p:bold r:id="rId70"/>
      <p:italic r:id="rId71"/>
      <p:boldItalic r:id="rId72"/>
    </p:embeddedFont>
    <p:embeddedFont>
      <p:font typeface="Oswald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swald-regular.fntdata"/><Relationship Id="rId72" Type="http://schemas.openxmlformats.org/officeDocument/2006/relationships/font" Target="fonts/TitilliumWeb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Oswald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itilliumWeb-italic.fntdata"/><Relationship Id="rId70" Type="http://schemas.openxmlformats.org/officeDocument/2006/relationships/font" Target="fonts/TitilliumWeb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5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7.xml"/><Relationship Id="rId66" Type="http://schemas.openxmlformats.org/officeDocument/2006/relationships/font" Target="fonts/SourceCodePro-bold.fntdata"/><Relationship Id="rId21" Type="http://schemas.openxmlformats.org/officeDocument/2006/relationships/slide" Target="slides/slide16.xml"/><Relationship Id="rId65" Type="http://schemas.openxmlformats.org/officeDocument/2006/relationships/font" Target="fonts/SourceCodePro-regular.fntdata"/><Relationship Id="rId24" Type="http://schemas.openxmlformats.org/officeDocument/2006/relationships/slide" Target="slides/slide19.xml"/><Relationship Id="rId68" Type="http://schemas.openxmlformats.org/officeDocument/2006/relationships/font" Target="fonts/SourceCodePro-boldItalic.fntdata"/><Relationship Id="rId23" Type="http://schemas.openxmlformats.org/officeDocument/2006/relationships/slide" Target="slides/slide18.xml"/><Relationship Id="rId67" Type="http://schemas.openxmlformats.org/officeDocument/2006/relationships/font" Target="fonts/SourceCodePr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itilliumWeb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ea0197853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ea0197853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8a9c00c6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8a9c00c6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ea0197853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ea019785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acb7d8f1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acb7d8f1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Simple. → Spec.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54239c5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54239c5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ea019785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ea019785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acb7d8f1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acb7d8f1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acb7d8f1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acb7d8f1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acb7d8f1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acb7d8f1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acb7d8f1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acb7d8f1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acb7d8f1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acb7d8f1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acb7d8f1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acb7d8f1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acb7d8f1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acb7d8f1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acb7d8f1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acb7d8f1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ee90c64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ee90c64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acb7d8f1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acb7d8f1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acb7d8f1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2acb7d8f1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acb7d8f1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2acb7d8f1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781903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781903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eafdadd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2eafdadd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eafdadd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eafdadd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eafdaddb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2eafdaddb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8a9c00c6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8a9c00c6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ee90c6418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ee90c6418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6b09bd8e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6b09bd8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6b09bd8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6b09bd8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6b09bd8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6b09bd8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6b09bd8e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6b09bd8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6b09bd8e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6b09bd8e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6b09bd8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6b09bd8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6b09bd8e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6b09bd8e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ee90c641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ee90c641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6b09bd8e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6b09bd8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acb7d8f1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acb7d8f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ee90c6418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2ee90c6418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ee90c6418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2ee90c6418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6b09bd8e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6b09bd8e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6b09bd8e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6b09bd8e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6b09bd8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6b09bd8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ee90c6418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2ee90c6418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58c01ff4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58c01ff4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ee90c6418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2ee90c6418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ee90c641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ee90c641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ZEP0 is a living document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We’re always looking to improve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8a9c00c6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8a9c00c6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8a9c00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8a9c00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ee90c6418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ee90c6418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2ee90c6418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2ee90c6418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2ee90c641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2ee90c641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2ee90c6418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2ee90c641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2ee90c641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2ee90c641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are various creative ways to take care and maintain the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Adopters need to trust the project’s workings and governance for interoperability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Trust is </a:t>
            </a:r>
            <a:r>
              <a:rPr lang="en"/>
              <a:t>critical</a:t>
            </a:r>
            <a:r>
              <a:rPr lang="en"/>
              <a:t> for standardization of the project - and we’ve been working on various elements for those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Ease of use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Openness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Soliciting feedback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Interacting and participating in outreach programs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 human and considerate and patient for response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Most of the times developers contribute to the OS project in their free time, and sometimes it takes time to get a response - in that case be patient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ee90c6418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ee90c6418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8a9c00c6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8a9c00c6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8a9c00c6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8a9c00c6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8c01ff4d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8c01ff4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8a9c00c6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8a9c00c6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95002" cy="3136773"/>
            <a:chOff x="0" y="0"/>
            <a:chExt cx="9195002" cy="3136773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99075" y="0"/>
              <a:ext cx="3208777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BD1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E01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0" y="1567300"/>
            <a:ext cx="9195002" cy="2008801"/>
            <a:chOff x="0" y="-2"/>
            <a:chExt cx="9195002" cy="3136790"/>
          </a:xfrm>
        </p:grpSpPr>
        <p:pic>
          <p:nvPicPr>
            <p:cNvPr id="21" name="Google Shape;21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13050" y="-2"/>
              <a:ext cx="3194801" cy="3136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4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46876"/>
              </a:buClr>
              <a:buSzPts val="3000"/>
              <a:buNone/>
              <a:defRPr>
                <a:solidFill>
                  <a:srgbClr val="E4687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E0107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9"/>
          <p:cNvGrpSpPr/>
          <p:nvPr/>
        </p:nvGrpSpPr>
        <p:grpSpPr>
          <a:xfrm>
            <a:off x="0" y="0"/>
            <a:ext cx="4571755" cy="5143374"/>
            <a:chOff x="0" y="0"/>
            <a:chExt cx="9195002" cy="3136777"/>
          </a:xfrm>
        </p:grpSpPr>
        <p:pic>
          <p:nvPicPr>
            <p:cNvPr id="49" name="Google Shape;49;p9"/>
            <p:cNvPicPr preferRelativeResize="0"/>
            <p:nvPr/>
          </p:nvPicPr>
          <p:blipFill rotWithShape="1">
            <a:blip r:embed="rId2">
              <a:alphaModFix/>
            </a:blip>
            <a:srcRect b="0" l="0" r="-4832" t="0"/>
            <a:stretch/>
          </p:blipFill>
          <p:spPr>
            <a:xfrm>
              <a:off x="0" y="0"/>
              <a:ext cx="3213145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9"/>
            <p:cNvPicPr preferRelativeResize="0"/>
            <p:nvPr/>
          </p:nvPicPr>
          <p:blipFill rotWithShape="1">
            <a:blip r:embed="rId2">
              <a:alphaModFix/>
            </a:blip>
            <a:srcRect b="0" l="-2638" r="-3744" t="0"/>
            <a:stretch/>
          </p:blipFill>
          <p:spPr>
            <a:xfrm>
              <a:off x="2984312" y="0"/>
              <a:ext cx="3260760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rgbClr val="BD1083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43.png"/><Relationship Id="rId6" Type="http://schemas.openxmlformats.org/officeDocument/2006/relationships/image" Target="../media/image15.png"/><Relationship Id="rId7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image" Target="../media/image64.png"/><Relationship Id="rId9" Type="http://schemas.openxmlformats.org/officeDocument/2006/relationships/image" Target="../media/image33.png"/><Relationship Id="rId5" Type="http://schemas.openxmlformats.org/officeDocument/2006/relationships/image" Target="../media/image69.png"/><Relationship Id="rId6" Type="http://schemas.openxmlformats.org/officeDocument/2006/relationships/image" Target="../media/image46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jpg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72.png"/><Relationship Id="rId5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10" Type="http://schemas.openxmlformats.org/officeDocument/2006/relationships/image" Target="../media/image50.jpg"/><Relationship Id="rId9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P1eK_lnSTyw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K8G_ZN8xXE0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44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s://doi.org/10.1016/j.cell.2018.09.031" TargetMode="External"/><Relationship Id="rId5" Type="http://schemas.openxmlformats.org/officeDocument/2006/relationships/hyperlink" Target="http://www.youtube.com/watch?v=kSAdZWTazZE" TargetMode="External"/><Relationship Id="rId6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9402" l="10163" r="7936" t="6943"/>
          <a:stretch/>
        </p:blipFill>
        <p:spPr>
          <a:xfrm>
            <a:off x="-104775" y="-100000"/>
            <a:ext cx="3981450" cy="372902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ctrTitle"/>
          </p:nvPr>
        </p:nvSpPr>
        <p:spPr>
          <a:xfrm>
            <a:off x="3554575" y="274775"/>
            <a:ext cx="5139000" cy="24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Chunked, Compressed, &amp; Cloud-native N-dimensional arrays</a:t>
            </a:r>
            <a:endParaRPr sz="2800"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BD1083"/>
                </a:solidFill>
              </a:rPr>
              <a:t>Maintenance and Evolution of Zarr</a:t>
            </a:r>
            <a:endParaRPr sz="5000">
              <a:solidFill>
                <a:srgbClr val="BD1083"/>
              </a:solidFill>
              <a:highlight>
                <a:schemeClr val="lt1"/>
              </a:highlight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43899" l="0" r="0" t="0"/>
          <a:stretch/>
        </p:blipFill>
        <p:spPr>
          <a:xfrm>
            <a:off x="-173175" y="41100"/>
            <a:ext cx="4079951" cy="31021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976" y="1"/>
            <a:ext cx="1034575" cy="10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ctrTitle"/>
          </p:nvPr>
        </p:nvSpPr>
        <p:spPr>
          <a:xfrm>
            <a:off x="5744000" y="-3916"/>
            <a:ext cx="24627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slides:</a:t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bit.ly/zarr-evolution-scipy-2023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22"/>
          <p:cNvGrpSpPr/>
          <p:nvPr/>
        </p:nvGrpSpPr>
        <p:grpSpPr>
          <a:xfrm>
            <a:off x="25" y="4791456"/>
            <a:ext cx="9144031" cy="365723"/>
            <a:chOff x="70822" y="802987"/>
            <a:chExt cx="2458800" cy="1292763"/>
          </a:xfrm>
        </p:grpSpPr>
        <p:pic>
          <p:nvPicPr>
            <p:cNvPr id="173" name="Google Shape;17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2"/>
            <p:cNvSpPr txBox="1"/>
            <p:nvPr/>
          </p:nvSpPr>
          <p:spPr>
            <a:xfrm>
              <a:off x="70822" y="802987"/>
              <a:ext cx="2458800" cy="11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TBD   </a:t>
              </a: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10 PB, “1 brain”   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Credit: https://knowyourmeme.com/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 b="14218" l="0" r="0" t="15115"/>
          <a:stretch/>
        </p:blipFill>
        <p:spPr>
          <a:xfrm>
            <a:off x="25" y="0"/>
            <a:ext cx="9144000" cy="48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72450" y="4840326"/>
            <a:ext cx="548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853" y="1083862"/>
            <a:ext cx="2261258" cy="293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87" y="1128000"/>
            <a:ext cx="2263538" cy="293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389" y="1128000"/>
            <a:ext cx="2271266" cy="2931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"/>
          <p:cNvGrpSpPr/>
          <p:nvPr/>
        </p:nvGrpSpPr>
        <p:grpSpPr>
          <a:xfrm>
            <a:off x="6981379" y="3798550"/>
            <a:ext cx="1821725" cy="293077"/>
            <a:chOff x="70833" y="724457"/>
            <a:chExt cx="2458800" cy="1605900"/>
          </a:xfrm>
        </p:grpSpPr>
        <p:pic>
          <p:nvPicPr>
            <p:cNvPr id="185" name="Google Shape;18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3"/>
            <p:cNvSpPr txBox="1"/>
            <p:nvPr/>
          </p:nvSpPr>
          <p:spPr>
            <a:xfrm>
              <a:off x="70833" y="724457"/>
              <a:ext cx="2458800" cy="16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</a:t>
              </a:r>
              <a:r>
                <a:rPr b="1"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Water, etc.)</a:t>
              </a:r>
              <a:endPara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87" name="Google Shape;187;p23"/>
          <p:cNvGrpSpPr/>
          <p:nvPr/>
        </p:nvGrpSpPr>
        <p:grpSpPr>
          <a:xfrm>
            <a:off x="4798930" y="3798550"/>
            <a:ext cx="1821725" cy="293077"/>
            <a:chOff x="70833" y="724433"/>
            <a:chExt cx="2458800" cy="1605900"/>
          </a:xfrm>
        </p:grpSpPr>
        <p:pic>
          <p:nvPicPr>
            <p:cNvPr id="188" name="Google Shape;18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3"/>
            <p:cNvSpPr txBox="1"/>
            <p:nvPr/>
          </p:nvSpPr>
          <p:spPr>
            <a:xfrm>
              <a:off x="70833" y="724433"/>
              <a:ext cx="2458800" cy="16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Fire</a:t>
              </a:r>
              <a:endPara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90" name="Google Shape;190;p23"/>
          <p:cNvGrpSpPr/>
          <p:nvPr/>
        </p:nvGrpSpPr>
        <p:grpSpPr>
          <a:xfrm>
            <a:off x="379560" y="3798550"/>
            <a:ext cx="1821725" cy="293077"/>
            <a:chOff x="70833" y="724433"/>
            <a:chExt cx="2458800" cy="1605900"/>
          </a:xfrm>
        </p:grpSpPr>
        <p:pic>
          <p:nvPicPr>
            <p:cNvPr id="191" name="Google Shape;19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3"/>
            <p:cNvSpPr txBox="1"/>
            <p:nvPr/>
          </p:nvSpPr>
          <p:spPr>
            <a:xfrm>
              <a:off x="70833" y="724433"/>
              <a:ext cx="2458800" cy="16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Earth</a:t>
              </a:r>
              <a:endPara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193" name="Google Shape;19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7352" y="1128000"/>
            <a:ext cx="2297245" cy="2931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2583878" y="3798550"/>
            <a:ext cx="1821725" cy="293077"/>
            <a:chOff x="70833" y="724433"/>
            <a:chExt cx="2458800" cy="1605900"/>
          </a:xfrm>
        </p:grpSpPr>
        <p:pic>
          <p:nvPicPr>
            <p:cNvPr id="195" name="Google Shape;19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3"/>
            <p:cNvSpPr txBox="1"/>
            <p:nvPr/>
          </p:nvSpPr>
          <p:spPr>
            <a:xfrm>
              <a:off x="70833" y="724433"/>
              <a:ext cx="2458800" cy="16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Wind</a:t>
              </a:r>
              <a:endPara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Zarr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Distributed &amp; Cloud Storage				Chunked Storage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			Built-In Compression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250" y="1226438"/>
            <a:ext cx="1280900" cy="12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412" y="1340550"/>
            <a:ext cx="1052675" cy="10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050" y="2924550"/>
            <a:ext cx="1129925" cy="11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Zarr works?</a:t>
            </a:r>
            <a:endParaRPr/>
          </a:p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Arrays are c</a:t>
            </a:r>
            <a:r>
              <a:rPr lang="en" sz="1600"/>
              <a:t>ontainer of items of the same data-type &amp; size (in bits). The number of dimensions and items in container are described by the shape.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13" y="2209425"/>
            <a:ext cx="5819775" cy="254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311700" y="128016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 take the </a:t>
            </a:r>
            <a:r>
              <a:rPr lang="en"/>
              <a:t>arrays</a:t>
            </a:r>
            <a:r>
              <a:rPr lang="en"/>
              <a:t> you know and love?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92721" l="0" r="93336" t="0"/>
          <a:stretch/>
        </p:blipFill>
        <p:spPr>
          <a:xfrm>
            <a:off x="2642400" y="1885150"/>
            <a:ext cx="493470" cy="499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if the data is too big to fit in memory?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10889" l="7184" r="-29374" t="0"/>
          <a:stretch/>
        </p:blipFill>
        <p:spPr>
          <a:xfrm>
            <a:off x="2633900" y="1876650"/>
            <a:ext cx="9048746" cy="6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311700" y="12902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Divide array into chunks (Chunking) 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38" y="1945600"/>
            <a:ext cx="7134510" cy="284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11700" y="1298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 each chunk</a:t>
            </a:r>
            <a:b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Over 20 supported compressors (BLOSC, Zstd, Zlib etc)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875" y="2157050"/>
            <a:ext cx="3302249" cy="10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58" name="Google Shape;25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311700" y="12902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Retrieve chunks only when needed</a:t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86" y="1917275"/>
            <a:ext cx="7313032" cy="287222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Moore</a:t>
            </a:r>
            <a:endParaRPr/>
          </a:p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265500" y="2692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Zarr Steering Council </a:t>
            </a:r>
            <a:r>
              <a:rPr lang="en"/>
              <a:t>@notjustmoore</a:t>
            </a:r>
            <a:endParaRPr/>
          </a:p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4996475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1073"/>
                </a:solidFill>
              </a:rPr>
              <a:t>Sanket Verma</a:t>
            </a:r>
            <a:endParaRPr>
              <a:solidFill>
                <a:srgbClr val="E01073"/>
              </a:solidFill>
            </a:endParaRPr>
          </a:p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4996475" y="2692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1073"/>
                </a:solidFill>
              </a:rPr>
              <a:t>Zarr Community Manager</a:t>
            </a:r>
            <a:endParaRPr b="1">
              <a:solidFill>
                <a:srgbClr val="E0107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1073"/>
                </a:solidFill>
              </a:rPr>
              <a:t>@MSanKeys963</a:t>
            </a:r>
            <a:endParaRPr>
              <a:solidFill>
                <a:srgbClr val="E01073"/>
              </a:solidFill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662" y="4476313"/>
            <a:ext cx="390374" cy="3903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4673300" y="4318613"/>
            <a:ext cx="24813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@zarr_dev</a:t>
            </a:r>
            <a:endParaRPr b="1" sz="3000">
              <a:solidFill>
                <a:srgbClr val="BD108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8976" y="1"/>
            <a:ext cx="1034575" cy="10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>
            <p:ph idx="4294967295" type="ctrTitle"/>
          </p:nvPr>
        </p:nvSpPr>
        <p:spPr>
          <a:xfrm>
            <a:off x="5744000" y="-3916"/>
            <a:ext cx="24627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46876"/>
                </a:solidFill>
              </a:rPr>
              <a:t>slides:</a:t>
            </a:r>
            <a:endParaRPr sz="2600">
              <a:solidFill>
                <a:srgbClr val="E4687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46876"/>
                </a:solidFill>
                <a:latin typeface="Arial"/>
                <a:ea typeface="Arial"/>
                <a:cs typeface="Arial"/>
                <a:sym typeface="Arial"/>
              </a:rPr>
              <a:t>bit.ly/zarr-evolution-scipy-2023</a:t>
            </a:r>
            <a:endParaRPr sz="1300">
              <a:solidFill>
                <a:srgbClr val="E4687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E4687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38" y="1148824"/>
            <a:ext cx="5618924" cy="39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Multiple arrays can be organised in hierarchies of groups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5" y="2020637"/>
            <a:ext cx="4295553" cy="298167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85" name="Google Shape;28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da.</a:t>
            </a:r>
            <a:r>
              <a:rPr lang="en"/>
              <a:t>f</a:t>
            </a:r>
            <a:r>
              <a:rPr lang="en"/>
              <a:t>rom_array &amp; xr.open_zarr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91" name="Google Shape;291;p34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Integrated methods through the PyData ecosystem</a:t>
            </a:r>
            <a:endParaRPr/>
          </a:p>
        </p:txBody>
      </p:sp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00" y="1896100"/>
            <a:ext cx="3749040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4">
            <a:alphaModFix/>
          </a:blip>
          <a:srcRect b="0" l="0" r="10992" t="0"/>
          <a:stretch/>
        </p:blipFill>
        <p:spPr>
          <a:xfrm>
            <a:off x="4694225" y="1896100"/>
            <a:ext cx="3957473" cy="228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4"/>
          <p:cNvSpPr txBox="1"/>
          <p:nvPr/>
        </p:nvSpPr>
        <p:spPr>
          <a:xfrm>
            <a:off x="492300" y="4446600"/>
            <a:ext cx="37491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Alistair Miles</a:t>
            </a:r>
            <a:br>
              <a:rPr b="1" lang="en" sz="10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8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https://zarr.dev/slides/scipy-2019.html#/8/1</a:t>
            </a:r>
            <a:endParaRPr b="1" sz="1000">
              <a:solidFill>
                <a:srgbClr val="BD108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4694225" y="4446600"/>
            <a:ext cx="37491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Richard Signell</a:t>
            </a:r>
            <a:br>
              <a:rPr b="1" lang="en" sz="10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8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https://www.mdpi.com/2077-1312/7/4/110</a:t>
            </a:r>
            <a:endParaRPr b="1" sz="1000">
              <a:solidFill>
                <a:srgbClr val="BD108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6165" y="1942787"/>
            <a:ext cx="438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6">
            <a:alphaModFix/>
          </a:blip>
          <a:srcRect b="0" l="0" r="53382" t="0"/>
          <a:stretch/>
        </p:blipFill>
        <p:spPr>
          <a:xfrm>
            <a:off x="8168363" y="1942787"/>
            <a:ext cx="438199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Specification</a:t>
            </a:r>
            <a:endParaRPr/>
          </a:p>
        </p:txBody>
      </p:sp>
      <p:sp>
        <p:nvSpPr>
          <p:cNvPr id="304" name="Google Shape;304;p3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 → V2 → V3</a:t>
            </a:r>
            <a:endParaRPr/>
          </a:p>
        </p:txBody>
      </p:sp>
      <p:sp>
        <p:nvSpPr>
          <p:cNvPr id="305" name="Google Shape;305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75" y="724200"/>
            <a:ext cx="390525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5"/>
          <p:cNvSpPr txBox="1"/>
          <p:nvPr/>
        </p:nvSpPr>
        <p:spPr>
          <a:xfrm>
            <a:off x="5193450" y="4228800"/>
            <a:ext cx="332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https://zarr-specs.readthedocs.io/</a:t>
            </a:r>
            <a:endParaRPr b="1" sz="900">
              <a:solidFill>
                <a:srgbClr val="BD108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Zarr Specification</a:t>
            </a:r>
            <a:endParaRPr>
              <a:solidFill>
                <a:srgbClr val="E46876"/>
              </a:solidFill>
            </a:endParaRPr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974" y="1388849"/>
            <a:ext cx="4127850" cy="33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idx="4294967295" type="body"/>
          </p:nvPr>
        </p:nvSpPr>
        <p:spPr>
          <a:xfrm>
            <a:off x="168825" y="10218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3200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/>
              <a:t>↔</a:t>
            </a:r>
            <a:endParaRPr sz="6000"/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00" y="1205100"/>
            <a:ext cx="2733276" cy="27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925" y="1205100"/>
            <a:ext cx="807651" cy="88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2374" y="1163550"/>
            <a:ext cx="861273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5425" y="11635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604" y="2872350"/>
            <a:ext cx="1368546" cy="8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2375" y="27892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5676" y="2463500"/>
            <a:ext cx="707574" cy="12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/>
          <p:nvPr/>
        </p:nvSpPr>
        <p:spPr>
          <a:xfrm>
            <a:off x="152300" y="1211000"/>
            <a:ext cx="9678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46" y="1182200"/>
            <a:ext cx="8050831" cy="39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36" name="Google Shape;336;p38"/>
          <p:cNvSpPr txBox="1"/>
          <p:nvPr/>
        </p:nvSpPr>
        <p:spPr>
          <a:xfrm>
            <a:off x="3720075" y="3274775"/>
            <a:ext cx="20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01073"/>
                </a:solidFill>
                <a:latin typeface="Titillium Web"/>
                <a:ea typeface="Titillium Web"/>
                <a:cs typeface="Titillium Web"/>
                <a:sym typeface="Titillium Web"/>
              </a:rPr>
              <a:t>CZI Grant #2</a:t>
            </a:r>
            <a:endParaRPr sz="1600">
              <a:solidFill>
                <a:srgbClr val="E0107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3427675" y="3495063"/>
            <a:ext cx="209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D108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Community Manager</a:t>
            </a:r>
            <a:endParaRPr sz="1600">
              <a:solidFill>
                <a:srgbClr val="BD108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3720075" y="3715350"/>
            <a:ext cx="221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D1083"/>
                </a:solidFill>
                <a:latin typeface="Titillium Web"/>
                <a:ea typeface="Titillium Web"/>
                <a:cs typeface="Titillium Web"/>
                <a:sym typeface="Titillium Web"/>
              </a:rPr>
              <a:t>Enhancement Process</a:t>
            </a:r>
            <a:endParaRPr b="1" sz="1600">
              <a:solidFill>
                <a:srgbClr val="BD108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6707600" y="4384550"/>
            <a:ext cx="72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1083"/>
                </a:solidFill>
                <a:latin typeface="Titillium Web"/>
                <a:ea typeface="Titillium Web"/>
                <a:cs typeface="Titillium Web"/>
                <a:sym typeface="Titillium Web"/>
              </a:rPr>
              <a:t>ZEPs</a:t>
            </a:r>
            <a:endParaRPr b="1" sz="1800">
              <a:solidFill>
                <a:srgbClr val="BD108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2549425" y="1166600"/>
            <a:ext cx="179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46876"/>
                </a:solidFill>
                <a:latin typeface="Titillium Web"/>
                <a:ea typeface="Titillium Web"/>
                <a:cs typeface="Titillium Web"/>
                <a:sym typeface="Titillium Web"/>
              </a:rPr>
              <a:t>SciPy (Alistair Miles)</a:t>
            </a:r>
            <a:endParaRPr sz="1300">
              <a:solidFill>
                <a:srgbClr val="E4687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46876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 on V3 begins</a:t>
            </a:r>
            <a:endParaRPr sz="1300">
              <a:solidFill>
                <a:srgbClr val="E4687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339125" y="920800"/>
            <a:ext cx="123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46876"/>
                </a:solidFill>
                <a:latin typeface="Titillium Web"/>
                <a:ea typeface="Titillium Web"/>
                <a:cs typeface="Titillium Web"/>
                <a:sym typeface="Titillium Web"/>
              </a:rPr>
              <a:t>First commit</a:t>
            </a:r>
            <a:endParaRPr sz="1200">
              <a:solidFill>
                <a:srgbClr val="E4687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2" name="Google Shape;3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8"/>
          <p:cNvSpPr txBox="1"/>
          <p:nvPr/>
        </p:nvSpPr>
        <p:spPr>
          <a:xfrm>
            <a:off x="7778625" y="4384550"/>
            <a:ext cx="20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1083"/>
                </a:solidFill>
                <a:latin typeface="Titillium Web"/>
                <a:ea typeface="Titillium Web"/>
                <a:cs typeface="Titillium Web"/>
                <a:sym typeface="Titillium Web"/>
              </a:rPr>
              <a:t>SciPy!</a:t>
            </a:r>
            <a:endParaRPr b="1" sz="1800">
              <a:solidFill>
                <a:srgbClr val="BD108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-1429075" y="200200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1073"/>
                </a:solidFill>
                <a:latin typeface="Titillium Web"/>
                <a:ea typeface="Titillium Web"/>
                <a:cs typeface="Titillium Web"/>
                <a:sym typeface="Titillium Web"/>
              </a:rPr>
              <a:t>CZI Grant #1</a:t>
            </a:r>
            <a:endParaRPr sz="1500">
              <a:solidFill>
                <a:srgbClr val="E0107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1073"/>
                </a:solidFill>
                <a:latin typeface="Titillium Web"/>
                <a:ea typeface="Titillium Web"/>
                <a:cs typeface="Titillium Web"/>
                <a:sym typeface="Titillium Web"/>
              </a:rPr>
              <a:t>NumFOCUS</a:t>
            </a:r>
            <a:endParaRPr sz="1500">
              <a:solidFill>
                <a:srgbClr val="E0107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1073"/>
                </a:solidFill>
                <a:latin typeface="Titillium Web"/>
                <a:ea typeface="Titillium Web"/>
                <a:cs typeface="Titillium Web"/>
                <a:sym typeface="Titillium Web"/>
              </a:rPr>
              <a:t>Steering Council</a:t>
            </a:r>
            <a:endParaRPr sz="1500">
              <a:solidFill>
                <a:srgbClr val="E01073"/>
              </a:solidFill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4830309" y="14964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1073"/>
                </a:solidFill>
                <a:latin typeface="Titillium Web"/>
                <a:ea typeface="Titillium Web"/>
                <a:cs typeface="Titillium Web"/>
                <a:sym typeface="Titillium Web"/>
              </a:rPr>
              <a:t>https://zarr.dev</a:t>
            </a:r>
            <a:endParaRPr sz="1500">
              <a:solidFill>
                <a:srgbClr val="E0107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1073"/>
                </a:solidFill>
                <a:latin typeface="Titillium Web"/>
                <a:ea typeface="Titillium Web"/>
                <a:cs typeface="Titillium Web"/>
                <a:sym typeface="Titillium Web"/>
              </a:rPr>
              <a:t>New Logo</a:t>
            </a:r>
            <a:endParaRPr i="1" sz="1500">
              <a:solidFill>
                <a:srgbClr val="E0107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Community</a:t>
            </a:r>
            <a:endParaRPr/>
          </a:p>
        </p:txBody>
      </p:sp>
      <p:sp>
        <p:nvSpPr>
          <p:cNvPr id="351" name="Google Shape;3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00" y="459788"/>
            <a:ext cx="6141600" cy="42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050" y="402625"/>
            <a:ext cx="6255774" cy="4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Moore</a:t>
            </a:r>
            <a:endParaRPr/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265500" y="2692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Zarr Steering Council </a:t>
            </a:r>
            <a:r>
              <a:rPr lang="en"/>
              <a:t>@joshmoore@fediscience.org</a:t>
            </a:r>
            <a:endParaRPr/>
          </a:p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4996475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1073"/>
                </a:solidFill>
              </a:rPr>
              <a:t>Sanket Verma</a:t>
            </a:r>
            <a:endParaRPr>
              <a:solidFill>
                <a:srgbClr val="E01073"/>
              </a:solidFill>
            </a:endParaRPr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4996475" y="2692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1073"/>
                </a:solidFill>
              </a:rPr>
              <a:t>Zarr Community Manager</a:t>
            </a:r>
            <a:endParaRPr b="1">
              <a:solidFill>
                <a:srgbClr val="E010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1073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4673300" y="4318625"/>
            <a:ext cx="43479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@zarr@fosstodon.org</a:t>
            </a:r>
            <a:endParaRPr b="1" sz="2700">
              <a:solidFill>
                <a:srgbClr val="BD108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8976" y="1"/>
            <a:ext cx="1034575" cy="10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675" y="4463038"/>
            <a:ext cx="434525" cy="4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idx="4294967295" type="ctrTitle"/>
          </p:nvPr>
        </p:nvSpPr>
        <p:spPr>
          <a:xfrm>
            <a:off x="5744000" y="-3916"/>
            <a:ext cx="24627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46876"/>
                </a:solidFill>
              </a:rPr>
              <a:t>slides:</a:t>
            </a:r>
            <a:endParaRPr sz="2600">
              <a:solidFill>
                <a:srgbClr val="E4687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46876"/>
                </a:solidFill>
                <a:latin typeface="Arial"/>
                <a:ea typeface="Arial"/>
                <a:cs typeface="Arial"/>
                <a:sym typeface="Arial"/>
              </a:rPr>
              <a:t>bit.ly/zarr-evolution-scipy-2023</a:t>
            </a:r>
            <a:endParaRPr sz="1300">
              <a:solidFill>
                <a:srgbClr val="E4687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E4687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200" y="390150"/>
            <a:ext cx="6295601" cy="4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50" y="336588"/>
            <a:ext cx="6452702" cy="4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12" y="343600"/>
            <a:ext cx="6443775" cy="4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600" y="314500"/>
            <a:ext cx="6506799" cy="45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12" y="344600"/>
            <a:ext cx="6448773" cy="44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75" y="348600"/>
            <a:ext cx="6483650" cy="44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13" y="226775"/>
            <a:ext cx="6308374" cy="46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</a:t>
            </a:r>
            <a:r>
              <a:rPr lang="en"/>
              <a:t>large and diverse active community!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But…👀</a:t>
            </a:r>
            <a:endParaRPr/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888" y="152400"/>
            <a:ext cx="360022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325" y="2284350"/>
            <a:ext cx="432625" cy="16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9" name="Google Shape;4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075" y="4296900"/>
            <a:ext cx="348352" cy="13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needed a structured way to solicit and *</a:t>
            </a:r>
            <a:r>
              <a:rPr lang="en">
                <a:solidFill>
                  <a:srgbClr val="E01073"/>
                </a:solidFill>
              </a:rPr>
              <a:t>process</a:t>
            </a:r>
            <a:r>
              <a:rPr lang="en"/>
              <a:t>* the feedback!</a:t>
            </a:r>
            <a:endParaRPr/>
          </a:p>
        </p:txBody>
      </p:sp>
      <p:sp>
        <p:nvSpPr>
          <p:cNvPr id="425" name="Google Shape;42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my problem?</a:t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8976" y="1"/>
            <a:ext cx="1034575" cy="10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idx="4294967295" type="ctrTitle"/>
          </p:nvPr>
        </p:nvSpPr>
        <p:spPr>
          <a:xfrm>
            <a:off x="5744000" y="-3916"/>
            <a:ext cx="24627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46876"/>
                </a:solidFill>
              </a:rPr>
              <a:t>slides:</a:t>
            </a:r>
            <a:endParaRPr sz="2600">
              <a:solidFill>
                <a:srgbClr val="E4687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46876"/>
                </a:solidFill>
                <a:latin typeface="Arial"/>
                <a:ea typeface="Arial"/>
                <a:cs typeface="Arial"/>
                <a:sym typeface="Arial"/>
              </a:rPr>
              <a:t>bit.ly/zarr-evolution-scipy-2023</a:t>
            </a:r>
            <a:endParaRPr sz="1300">
              <a:solidFill>
                <a:srgbClr val="E4687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E4687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>
            <p:ph type="title"/>
          </p:nvPr>
        </p:nvSpPr>
        <p:spPr>
          <a:xfrm>
            <a:off x="311700" y="220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zarr.dev/zeps</a:t>
            </a:r>
            <a:endParaRPr/>
          </a:p>
        </p:txBody>
      </p:sp>
      <p:sp>
        <p:nvSpPr>
          <p:cNvPr id="431" name="Google Shape;431;p5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2498" r="2507" t="0"/>
          <a:stretch/>
        </p:blipFill>
        <p:spPr>
          <a:xfrm>
            <a:off x="1288151" y="1041925"/>
            <a:ext cx="6567685" cy="410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type="title"/>
          </p:nvPr>
        </p:nvSpPr>
        <p:spPr>
          <a:xfrm>
            <a:off x="311700" y="188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 Flowchart </a:t>
            </a:r>
            <a:r>
              <a:rPr lang="en"/>
              <a:t>⤴↖↔</a:t>
            </a:r>
            <a:r>
              <a:rPr lang="en"/>
              <a:t> </a:t>
            </a:r>
            <a:endParaRPr/>
          </a:p>
        </p:txBody>
      </p:sp>
      <p:sp>
        <p:nvSpPr>
          <p:cNvPr id="439" name="Google Shape;43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87" y="1106000"/>
            <a:ext cx="5710423" cy="38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did it?</a:t>
            </a:r>
            <a:r>
              <a:rPr lang="en"/>
              <a:t>🚶🏻‍♂️</a:t>
            </a:r>
            <a:endParaRPr/>
          </a:p>
        </p:txBody>
      </p:sp>
      <p:sp>
        <p:nvSpPr>
          <p:cNvPr id="446" name="Google Shape;44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051" y="2834850"/>
            <a:ext cx="1763900" cy="1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937" y="391938"/>
            <a:ext cx="2326625" cy="217982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5"/>
          <p:cNvSpPr txBox="1"/>
          <p:nvPr/>
        </p:nvSpPr>
        <p:spPr>
          <a:xfrm>
            <a:off x="520750" y="2539700"/>
            <a:ext cx="18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Lots of Reading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4" name="Google Shape;454;p55"/>
          <p:cNvSpPr txBox="1"/>
          <p:nvPr/>
        </p:nvSpPr>
        <p:spPr>
          <a:xfrm>
            <a:off x="6402175" y="2539700"/>
            <a:ext cx="26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Previous Experience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5" name="Google Shape;455;p55"/>
          <p:cNvSpPr txBox="1"/>
          <p:nvPr/>
        </p:nvSpPr>
        <p:spPr>
          <a:xfrm>
            <a:off x="2264700" y="4743300"/>
            <a:ext cx="46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Understanding the needs of the community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6" name="Google Shape;45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12" y="519125"/>
            <a:ext cx="2054876" cy="192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Braindump </a:t>
            </a:r>
            <a:r>
              <a:rPr lang="en"/>
              <a:t>🧠</a:t>
            </a:r>
            <a:endParaRPr/>
          </a:p>
        </p:txBody>
      </p:sp>
      <p:sp>
        <p:nvSpPr>
          <p:cNvPr id="463" name="Google Shape;463;p5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 Inception Blog post</a:t>
            </a:r>
            <a:endParaRPr/>
          </a:p>
        </p:txBody>
      </p:sp>
      <p:sp>
        <p:nvSpPr>
          <p:cNvPr id="464" name="Google Shape;464;p5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adopt a ZEP?</a:t>
            </a:r>
            <a:endParaRPr/>
          </a:p>
        </p:txBody>
      </p:sp>
      <p:sp>
        <p:nvSpPr>
          <p:cNvPr id="472" name="Google Shape;47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925" y="1205100"/>
            <a:ext cx="807651" cy="88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374" y="1163550"/>
            <a:ext cx="861273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425" y="11635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604" y="3011599"/>
            <a:ext cx="1368546" cy="8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2375" y="2928499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5676" y="2602749"/>
            <a:ext cx="707574" cy="12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58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4879600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675" y="1654525"/>
            <a:ext cx="1834476" cy="18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8"/>
          <p:cNvSpPr txBox="1"/>
          <p:nvPr/>
        </p:nvSpPr>
        <p:spPr>
          <a:xfrm>
            <a:off x="3661325" y="2248500"/>
            <a:ext cx="43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→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87" name="Google Shape;487;p58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6222513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8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7436688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4879600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8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6222513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8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7436688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625" y="152400"/>
            <a:ext cx="32387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progress! 👷‍♂️</a:t>
            </a:r>
            <a:endParaRPr/>
          </a:p>
        </p:txBody>
      </p:sp>
      <p:sp>
        <p:nvSpPr>
          <p:cNvPr id="503" name="Google Shape;503;p6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975" y="829175"/>
            <a:ext cx="4434050" cy="33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🚧</a:t>
            </a:r>
            <a:endParaRPr/>
          </a:p>
        </p:txBody>
      </p:sp>
      <p:sp>
        <p:nvSpPr>
          <p:cNvPr id="506" name="Google Shape;50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</a:t>
            </a:r>
            <a:endParaRPr/>
          </a:p>
        </p:txBody>
      </p:sp>
      <p:sp>
        <p:nvSpPr>
          <p:cNvPr id="512" name="Google Shape;51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725" y="1228274"/>
            <a:ext cx="3974098" cy="19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1"/>
          <p:cNvSpPr/>
          <p:nvPr/>
        </p:nvSpPr>
        <p:spPr>
          <a:xfrm>
            <a:off x="1876525" y="3024075"/>
            <a:ext cx="9678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175" y="3230014"/>
            <a:ext cx="987850" cy="85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691" y="3164883"/>
            <a:ext cx="987853" cy="98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8221" y="3164876"/>
            <a:ext cx="987853" cy="98787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1"/>
          <p:cNvSpPr txBox="1"/>
          <p:nvPr/>
        </p:nvSpPr>
        <p:spPr>
          <a:xfrm>
            <a:off x="4684150" y="3952625"/>
            <a:ext cx="95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👦🏻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19" name="Google Shape;519;p61"/>
          <p:cNvSpPr txBox="1"/>
          <p:nvPr/>
        </p:nvSpPr>
        <p:spPr>
          <a:xfrm>
            <a:off x="6554150" y="3952625"/>
            <a:ext cx="88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👨🏻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0" name="Google Shape;520;p61"/>
          <p:cNvSpPr txBox="1"/>
          <p:nvPr/>
        </p:nvSpPr>
        <p:spPr>
          <a:xfrm>
            <a:off x="2778150" y="3952625"/>
            <a:ext cx="98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👶🏻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1" name="Google Shape;521;p61"/>
          <p:cNvSpPr txBox="1"/>
          <p:nvPr/>
        </p:nvSpPr>
        <p:spPr>
          <a:xfrm>
            <a:off x="3364900" y="3381775"/>
            <a:ext cx="461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→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2" name="Google Shape;522;p61"/>
          <p:cNvSpPr txBox="1"/>
          <p:nvPr/>
        </p:nvSpPr>
        <p:spPr>
          <a:xfrm>
            <a:off x="5435550" y="3381775"/>
            <a:ext cx="293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→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recording of the time lapse image available at https://idr.openmicroscopy.org/webclient/img_detail/1483684/" id="117" name="Google Shape;117;p17" title="idr0013: LT0001_02 [Well G11, Field 1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79" y="0"/>
            <a:ext cx="8526442" cy="479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7"/>
          <p:cNvGrpSpPr/>
          <p:nvPr/>
        </p:nvGrpSpPr>
        <p:grpSpPr>
          <a:xfrm>
            <a:off x="27" y="4794734"/>
            <a:ext cx="9144031" cy="369411"/>
            <a:chOff x="70822" y="740188"/>
            <a:chExt cx="2458800" cy="1453800"/>
          </a:xfrm>
        </p:grpSpPr>
        <p:pic>
          <p:nvPicPr>
            <p:cNvPr id="119" name="Google Shape;11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7"/>
            <p:cNvSpPr txBox="1"/>
            <p:nvPr/>
          </p:nvSpPr>
          <p:spPr>
            <a:xfrm>
              <a:off x="70822" y="740188"/>
              <a:ext cx="24588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Mitocheck screen (~2003)   </a:t>
              </a: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25TB, 200K videos   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Credit: Neumann </a:t>
              </a:r>
              <a:r>
                <a:rPr i="1"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et al.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, IDR (idr0013)</a:t>
              </a:r>
              <a:endParaRPr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472450" y="4840326"/>
            <a:ext cx="548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zarr.dev/implementations</a:t>
            </a:r>
            <a:endParaRPr/>
          </a:p>
        </p:txBody>
      </p:sp>
      <p:sp>
        <p:nvSpPr>
          <p:cNvPr id="528" name="Google Shape;528;p6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4138"/>
            <a:ext cx="8839204" cy="397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/>
          <p:nvPr>
            <p:ph type="title"/>
          </p:nvPr>
        </p:nvSpPr>
        <p:spPr>
          <a:xfrm>
            <a:off x="311700" y="115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zarr.dev/adopters</a:t>
            </a:r>
            <a:endParaRPr/>
          </a:p>
        </p:txBody>
      </p:sp>
      <p:sp>
        <p:nvSpPr>
          <p:cNvPr id="536" name="Google Shape;536;p6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538" y="880813"/>
            <a:ext cx="3402925" cy="42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/zarr-developers/{gsoc,outreachy}</a:t>
            </a:r>
            <a:endParaRPr/>
          </a:p>
        </p:txBody>
      </p:sp>
      <p:sp>
        <p:nvSpPr>
          <p:cNvPr id="544" name="Google Shape;544;p6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50" y="1528912"/>
            <a:ext cx="3508924" cy="20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225" y="2098275"/>
            <a:ext cx="4684150" cy="9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250" y="418025"/>
            <a:ext cx="642450" cy="6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875" y="662460"/>
            <a:ext cx="3826250" cy="38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</a:t>
            </a:r>
            <a:r>
              <a:rPr lang="en"/>
              <a:t>📖</a:t>
            </a:r>
            <a:endParaRPr/>
          </a:p>
        </p:txBody>
      </p:sp>
      <p:sp>
        <p:nvSpPr>
          <p:cNvPr id="560" name="Google Shape;560;p6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Creative ways to foster the community &amp; OSS </a:t>
            </a:r>
            <a:r>
              <a:rPr lang="en"/>
              <a:t>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Establishing trust is critical for standardization 🤝🏻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Everyone on the same page - difficult but achievable 🔗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→ Be considerate to everyone! 🫀</a:t>
            </a:r>
            <a:endParaRPr/>
          </a:p>
        </p:txBody>
      </p:sp>
      <p:sp>
        <p:nvSpPr>
          <p:cNvPr id="561" name="Google Shape;56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r>
              <a:rPr lang="en"/>
              <a:t>🙏🏻</a:t>
            </a:r>
            <a:endParaRPr/>
          </a:p>
        </p:txBody>
      </p:sp>
      <p:sp>
        <p:nvSpPr>
          <p:cNvPr id="567" name="Google Shape;567;p6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@zarr_dev</a:t>
            </a:r>
            <a:endParaRPr/>
          </a:p>
        </p:txBody>
      </p:sp>
      <p:sp>
        <p:nvSpPr>
          <p:cNvPr id="568" name="Google Shape;56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9" name="Google Shape;5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75" y="3530801"/>
            <a:ext cx="995475" cy="9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8"/>
          <p:cNvGrpSpPr/>
          <p:nvPr/>
        </p:nvGrpSpPr>
        <p:grpSpPr>
          <a:xfrm>
            <a:off x="27" y="4794734"/>
            <a:ext cx="9144031" cy="554116"/>
            <a:chOff x="70822" y="740188"/>
            <a:chExt cx="2458800" cy="2180700"/>
          </a:xfrm>
        </p:grpSpPr>
        <p:pic>
          <p:nvPicPr>
            <p:cNvPr id="128" name="Google Shape;12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8"/>
            <p:cNvSpPr txBox="1"/>
            <p:nvPr/>
          </p:nvSpPr>
          <p:spPr>
            <a:xfrm>
              <a:off x="70822" y="740188"/>
              <a:ext cx="2458800" cy="21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Mitocheck screen (~2003)   </a:t>
              </a: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25TB, 200K videos   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Credit: Neumann </a:t>
              </a:r>
              <a:r>
                <a:rPr i="1"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et al.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, IDR (idr0013)</a:t>
              </a:r>
              <a:endParaRPr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472450" y="4840326"/>
            <a:ext cx="548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157" y="2626975"/>
            <a:ext cx="2887752" cy="22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2284" y="1321038"/>
            <a:ext cx="1660151" cy="33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recording of a Zebrafish embryo available at https://idr.openmicroscopy.org/webclient/img_detail/4495402/" id="138" name="Google Shape;138;p19" title="idr0053: Sagittal Sec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5" y="0"/>
            <a:ext cx="8520570" cy="479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9"/>
          <p:cNvGrpSpPr/>
          <p:nvPr/>
        </p:nvGrpSpPr>
        <p:grpSpPr>
          <a:xfrm>
            <a:off x="25" y="4791456"/>
            <a:ext cx="9144031" cy="365712"/>
            <a:chOff x="70822" y="803025"/>
            <a:chExt cx="2458800" cy="1292725"/>
          </a:xfrm>
        </p:grpSpPr>
        <p:pic>
          <p:nvPicPr>
            <p:cNvPr id="140" name="Google Shape;14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9"/>
            <p:cNvSpPr txBox="1"/>
            <p:nvPr/>
          </p:nvSpPr>
          <p:spPr>
            <a:xfrm>
              <a:off x="70822" y="803066"/>
              <a:ext cx="2458800" cy="11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Zebrafish EM</a:t>
              </a:r>
              <a:r>
                <a:rPr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(~2012)   </a:t>
              </a:r>
              <a:r>
                <a:rPr b="1"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500 GB, 1 frame   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Credit: Faas </a:t>
              </a:r>
              <a:r>
                <a:rPr i="1"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et al.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, IDR (idr0053)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0" y="4840326"/>
            <a:ext cx="548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" name="Google Shape;148;p20"/>
          <p:cNvGrpSpPr/>
          <p:nvPr/>
        </p:nvGrpSpPr>
        <p:grpSpPr>
          <a:xfrm>
            <a:off x="25" y="4791456"/>
            <a:ext cx="9144031" cy="365712"/>
            <a:chOff x="70822" y="803025"/>
            <a:chExt cx="2458800" cy="1292725"/>
          </a:xfrm>
        </p:grpSpPr>
        <p:pic>
          <p:nvPicPr>
            <p:cNvPr id="149" name="Google Shape;14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0"/>
            <p:cNvSpPr txBox="1"/>
            <p:nvPr/>
          </p:nvSpPr>
          <p:spPr>
            <a:xfrm>
              <a:off x="70822" y="803066"/>
              <a:ext cx="2458800" cy="11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Zebrafish EM (~2012)   </a:t>
              </a:r>
              <a:r>
                <a:rPr b="1" lang="en" sz="12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500 GB, 1 frame   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Credit: Faas </a:t>
              </a:r>
              <a:r>
                <a:rPr i="1"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et al.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, IDR (idr0053)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472450" y="4840326"/>
            <a:ext cx="548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0" y="398555"/>
            <a:ext cx="4572001" cy="322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653" y="399169"/>
            <a:ext cx="4572001" cy="3224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2707613" y="3624763"/>
            <a:ext cx="39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https://idr.github.io/ome-ngff-samples/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6675" y="3414800"/>
            <a:ext cx="1248425" cy="12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2707613" y="3993025"/>
            <a:ext cx="393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https://github.com/hms-dbmi/vizarr</a:t>
            </a:r>
            <a:endParaRPr i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https://www.buymeacoffee.com/manzt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2" name="Google Shape;162;p21"/>
          <p:cNvGrpSpPr/>
          <p:nvPr/>
        </p:nvGrpSpPr>
        <p:grpSpPr>
          <a:xfrm>
            <a:off x="25" y="4791456"/>
            <a:ext cx="9144031" cy="365723"/>
            <a:chOff x="70822" y="802987"/>
            <a:chExt cx="2458800" cy="1292763"/>
          </a:xfrm>
        </p:grpSpPr>
        <p:pic>
          <p:nvPicPr>
            <p:cNvPr id="163" name="Google Shape;16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850" y="803025"/>
              <a:ext cx="2458751" cy="129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1"/>
            <p:cNvSpPr txBox="1"/>
            <p:nvPr/>
          </p:nvSpPr>
          <p:spPr>
            <a:xfrm>
              <a:off x="70822" y="802987"/>
              <a:ext cx="2458800" cy="11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Mouse embryo</a:t>
              </a:r>
              <a:r>
                <a:rPr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(~2018)   </a:t>
              </a:r>
              <a:r>
                <a:rPr b="1" lang="en" sz="12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 TB, 1 volume   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Credit: McDole </a:t>
              </a:r>
              <a:r>
                <a:rPr i="1"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et al. 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Cell (</a:t>
              </a:r>
              <a:r>
                <a:rPr lang="en" sz="1000" u="sng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10.1016/j.cell.2018.09.031</a:t>
              </a:r>
              <a:r>
                <a:rPr lang="en" sz="1000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)</a:t>
              </a:r>
              <a:endParaRPr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descr="Partial screen recording of the video abstract of https://doi.org/10.1016/j.cell.2018.09.031 (McDole, et al.)" id="165" name="Google Shape;165;p21" title="In Toto Imaging and Reconstruction of Post-Implantation Mouse Development at the Single-Cell Level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5" y="0"/>
            <a:ext cx="8520550" cy="47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472450" y="4840326"/>
            <a:ext cx="548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